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1" r:id="rId4"/>
    <p:sldId id="257" r:id="rId5"/>
    <p:sldId id="258" r:id="rId6"/>
    <p:sldId id="259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96" autoAdjust="0"/>
  </p:normalViewPr>
  <p:slideViewPr>
    <p:cSldViewPr>
      <p:cViewPr>
        <p:scale>
          <a:sx n="67" d="100"/>
          <a:sy n="67" d="100"/>
        </p:scale>
        <p:origin x="128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3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6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3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4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9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6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2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0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8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C70D0AA-A564-40E6-BDF9-FE3371FD07B4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2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000" dirty="0" err="1">
                <a:latin typeface="+mn-lt"/>
              </a:rPr>
              <a:t>to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be</a:t>
            </a:r>
            <a:r>
              <a:rPr lang="nl-NL" sz="2000" dirty="0">
                <a:latin typeface="+mn-lt"/>
              </a:rPr>
              <a:t>  ,  I – ME – MY  ,  CAN  ,  A – AN   , THIS – THAT – THESE – </a:t>
            </a:r>
            <a:r>
              <a:rPr lang="nl-NL" sz="2000" dirty="0" err="1">
                <a:latin typeface="+mn-lt"/>
              </a:rPr>
              <a:t>THOSe</a:t>
            </a:r>
            <a:r>
              <a:rPr lang="nl-NL" sz="2000" dirty="0">
                <a:latin typeface="+mn-lt"/>
              </a:rPr>
              <a:t>  ,  GETALLEN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000" dirty="0"/>
              <a:t>NEW INTERFACE </a:t>
            </a:r>
          </a:p>
          <a:p>
            <a:pPr algn="ctr"/>
            <a:r>
              <a:rPr lang="nl-NL" sz="2000" dirty="0"/>
              <a:t>UNIT 1 : GRAMMAR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"/>
            <a:ext cx="9289031" cy="496013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0648"/>
            <a:ext cx="2669782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72816"/>
            <a:ext cx="7374582" cy="1492958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‘</a:t>
            </a:r>
            <a:r>
              <a:rPr lang="nl-NL" dirty="0" err="1">
                <a:solidFill>
                  <a:schemeClr val="accent1"/>
                </a:solidFill>
              </a:rPr>
              <a:t>can</a:t>
            </a:r>
            <a:r>
              <a:rPr lang="nl-NL" dirty="0">
                <a:solidFill>
                  <a:schemeClr val="accent1"/>
                </a:solidFill>
              </a:rPr>
              <a:t>’ </a:t>
            </a:r>
            <a:r>
              <a:rPr lang="nl-NL" dirty="0"/>
              <a:t>is een hulpwerkwoord en het betekent </a:t>
            </a:r>
            <a:r>
              <a:rPr lang="nl-NL" dirty="0">
                <a:solidFill>
                  <a:schemeClr val="accent1"/>
                </a:solidFill>
              </a:rPr>
              <a:t>‘kunnen’ </a:t>
            </a:r>
            <a:r>
              <a:rPr lang="nl-NL" dirty="0"/>
              <a:t>in het Nederlands. Wat je moet onthouden: </a:t>
            </a:r>
            <a:r>
              <a:rPr lang="nl-NL" dirty="0">
                <a:solidFill>
                  <a:schemeClr val="accent1"/>
                </a:solidFill>
              </a:rPr>
              <a:t>‘</a:t>
            </a:r>
            <a:r>
              <a:rPr lang="nl-NL" dirty="0" err="1">
                <a:solidFill>
                  <a:schemeClr val="accent1"/>
                </a:solidFill>
              </a:rPr>
              <a:t>can</a:t>
            </a:r>
            <a:r>
              <a:rPr lang="nl-NL" dirty="0">
                <a:solidFill>
                  <a:schemeClr val="accent1"/>
                </a:solidFill>
              </a:rPr>
              <a:t>’ heeft geen andere vormen</a:t>
            </a:r>
            <a:r>
              <a:rPr lang="nl-NL" dirty="0"/>
              <a:t>/ vervoegingen. Bij ieder onderwerp/iedere persoon gebruik je dus de vorm ‘</a:t>
            </a:r>
            <a:r>
              <a:rPr lang="nl-NL" dirty="0" err="1"/>
              <a:t>can</a:t>
            </a:r>
            <a:r>
              <a:rPr lang="nl-NL" dirty="0"/>
              <a:t>’. </a:t>
            </a:r>
            <a:r>
              <a:rPr lang="nl-NL" dirty="0">
                <a:solidFill>
                  <a:schemeClr val="accent1"/>
                </a:solidFill>
              </a:rPr>
              <a:t>Na ‘</a:t>
            </a:r>
            <a:r>
              <a:rPr lang="nl-NL" dirty="0" err="1">
                <a:solidFill>
                  <a:schemeClr val="accent1"/>
                </a:solidFill>
              </a:rPr>
              <a:t>can</a:t>
            </a:r>
            <a:r>
              <a:rPr lang="nl-NL" dirty="0">
                <a:solidFill>
                  <a:schemeClr val="accent1"/>
                </a:solidFill>
              </a:rPr>
              <a:t>’ komt altijd het hele werkwoord</a:t>
            </a:r>
            <a:r>
              <a:rPr lang="nl-NL" dirty="0"/>
              <a:t>, waarmee je aangeeft wat die persoon kan!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63112"/>
              </p:ext>
            </p:extLst>
          </p:nvPr>
        </p:nvGraphicFramePr>
        <p:xfrm>
          <a:off x="770043" y="3356992"/>
          <a:ext cx="589213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068">
                  <a:extLst>
                    <a:ext uri="{9D8B030D-6E8A-4147-A177-3AD203B41FA5}">
                      <a16:colId xmlns:a16="http://schemas.microsoft.com/office/drawing/2014/main" val="1320692518"/>
                    </a:ext>
                  </a:extLst>
                </a:gridCol>
                <a:gridCol w="2946068">
                  <a:extLst>
                    <a:ext uri="{9D8B030D-6E8A-4147-A177-3AD203B41FA5}">
                      <a16:colId xmlns:a16="http://schemas.microsoft.com/office/drawing/2014/main" val="3009957134"/>
                    </a:ext>
                  </a:extLst>
                </a:gridCol>
              </a:tblGrid>
              <a:tr h="343281">
                <a:tc>
                  <a:txBody>
                    <a:bodyPr/>
                    <a:lstStyle/>
                    <a:p>
                      <a:r>
                        <a:rPr lang="nl-NL" sz="1800" dirty="0"/>
                        <a:t>Engels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Nederlands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31676"/>
                  </a:ext>
                </a:extLst>
              </a:tr>
              <a:tr h="343281">
                <a:tc>
                  <a:txBody>
                    <a:bodyPr/>
                    <a:lstStyle/>
                    <a:p>
                      <a:r>
                        <a:rPr lang="nl-NL" sz="1800" dirty="0"/>
                        <a:t>I </a:t>
                      </a:r>
                      <a:r>
                        <a:rPr lang="nl-NL" sz="1800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swim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Ik kan zwemmen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251227"/>
                  </a:ext>
                </a:extLst>
              </a:tr>
              <a:tr h="343281">
                <a:tc>
                  <a:txBody>
                    <a:bodyPr/>
                    <a:lstStyle/>
                    <a:p>
                      <a:r>
                        <a:rPr lang="nl-NL" sz="1800" dirty="0" err="1"/>
                        <a:t>You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nl-NL" sz="1800" dirty="0"/>
                        <a:t> 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Jij kunt dansen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7671"/>
                  </a:ext>
                </a:extLst>
              </a:tr>
              <a:tr h="343281">
                <a:tc>
                  <a:txBody>
                    <a:bodyPr/>
                    <a:lstStyle/>
                    <a:p>
                      <a:r>
                        <a:rPr lang="nl-NL" sz="1800" dirty="0"/>
                        <a:t>He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800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800" dirty="0" err="1"/>
                        <a:t>throw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Hij kan gooien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83706"/>
                  </a:ext>
                </a:extLst>
              </a:tr>
              <a:tr h="343281">
                <a:tc>
                  <a:txBody>
                    <a:bodyPr/>
                    <a:lstStyle/>
                    <a:p>
                      <a:r>
                        <a:rPr lang="nl-NL" sz="1800" dirty="0" err="1"/>
                        <a:t>She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play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Zij kan spelen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231496"/>
                  </a:ext>
                </a:extLst>
              </a:tr>
              <a:tr h="343281">
                <a:tc>
                  <a:txBody>
                    <a:bodyPr/>
                    <a:lstStyle/>
                    <a:p>
                      <a:r>
                        <a:rPr lang="nl-NL" sz="1800" dirty="0"/>
                        <a:t>It </a:t>
                      </a:r>
                      <a:r>
                        <a:rPr lang="nl-NL" sz="1800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rain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Het kan regenen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03002"/>
                  </a:ext>
                </a:extLst>
              </a:tr>
              <a:tr h="343281">
                <a:tc>
                  <a:txBody>
                    <a:bodyPr/>
                    <a:lstStyle/>
                    <a:p>
                      <a:r>
                        <a:rPr lang="nl-NL" sz="1800" dirty="0"/>
                        <a:t>We </a:t>
                      </a:r>
                      <a:r>
                        <a:rPr lang="nl-NL" sz="1800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800" dirty="0"/>
                        <a:t>surf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Wij kunnen surfen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006966"/>
                  </a:ext>
                </a:extLst>
              </a:tr>
              <a:tr h="343281">
                <a:tc>
                  <a:txBody>
                    <a:bodyPr/>
                    <a:lstStyle/>
                    <a:p>
                      <a:r>
                        <a:rPr lang="nl-NL" sz="1800" dirty="0" err="1"/>
                        <a:t>You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eat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Jullie kunnen 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71610"/>
                  </a:ext>
                </a:extLst>
              </a:tr>
              <a:tr h="343281">
                <a:tc>
                  <a:txBody>
                    <a:bodyPr/>
                    <a:lstStyle/>
                    <a:p>
                      <a:r>
                        <a:rPr lang="nl-NL" sz="1800" dirty="0" err="1"/>
                        <a:t>They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>
                          <a:solidFill>
                            <a:srgbClr val="FF0000"/>
                          </a:solidFill>
                        </a:rPr>
                        <a:t>can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work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Zij kunnen werken/ Die kan werken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20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55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– </a:t>
            </a:r>
            <a:r>
              <a:rPr lang="nl-NL" dirty="0" err="1"/>
              <a:t>an</a:t>
            </a:r>
            <a:r>
              <a:rPr lang="nl-NL" dirty="0"/>
              <a:t> </a:t>
            </a:r>
          </a:p>
        </p:txBody>
      </p:sp>
      <p:pic>
        <p:nvPicPr>
          <p:cNvPr id="4" name="Tijdelijke aanduiding voor inhoud 3" descr="articles-&lt;strong&gt;a-an&lt;/strong&gt;-the-exercises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42579"/>
            <a:ext cx="7283126" cy="4022725"/>
          </a:xfrm>
        </p:spPr>
      </p:pic>
    </p:spTree>
    <p:extLst>
      <p:ext uri="{BB962C8B-B14F-4D97-AF65-F5344CB8AC3E}">
        <p14:creationId xmlns:p14="http://schemas.microsoft.com/office/powerpoint/2010/main" val="251490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– </a:t>
            </a:r>
            <a:r>
              <a:rPr lang="nl-NL" dirty="0" err="1"/>
              <a:t>an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1988840"/>
            <a:ext cx="7290054" cy="432052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‘a’ </a:t>
            </a:r>
            <a:r>
              <a:rPr lang="nl-NL" dirty="0"/>
              <a:t>en </a:t>
            </a:r>
            <a:r>
              <a:rPr lang="nl-NL" dirty="0">
                <a:solidFill>
                  <a:schemeClr val="accent1"/>
                </a:solidFill>
              </a:rPr>
              <a:t>‘</a:t>
            </a:r>
            <a:r>
              <a:rPr lang="nl-NL" dirty="0" err="1">
                <a:solidFill>
                  <a:schemeClr val="accent1"/>
                </a:solidFill>
              </a:rPr>
              <a:t>an</a:t>
            </a:r>
            <a:r>
              <a:rPr lang="nl-NL" dirty="0">
                <a:solidFill>
                  <a:schemeClr val="accent1"/>
                </a:solidFill>
              </a:rPr>
              <a:t>’ </a:t>
            </a:r>
            <a:r>
              <a:rPr lang="nl-NL" dirty="0"/>
              <a:t>betekenen allebei hetzelfde, namelijk: </a:t>
            </a:r>
            <a:r>
              <a:rPr lang="nl-NL" dirty="0">
                <a:solidFill>
                  <a:schemeClr val="accent1"/>
                </a:solidFill>
              </a:rPr>
              <a:t>‘een’ </a:t>
            </a:r>
            <a:r>
              <a:rPr lang="nl-NL" dirty="0"/>
              <a:t>in het Nederlands. </a:t>
            </a:r>
          </a:p>
          <a:p>
            <a:pPr marL="0" indent="0">
              <a:buNone/>
            </a:pPr>
            <a:r>
              <a:rPr lang="nl-NL" dirty="0"/>
              <a:t>Je gebruikt ‘</a:t>
            </a:r>
            <a:r>
              <a:rPr lang="nl-NL" dirty="0" err="1"/>
              <a:t>an</a:t>
            </a:r>
            <a:r>
              <a:rPr lang="nl-NL" dirty="0"/>
              <a:t>’ als het woord wat erna komt begint met een </a:t>
            </a:r>
            <a:r>
              <a:rPr lang="nl-NL" dirty="0">
                <a:solidFill>
                  <a:schemeClr val="accent1"/>
                </a:solidFill>
              </a:rPr>
              <a:t>klinker(klank) : </a:t>
            </a:r>
            <a:r>
              <a:rPr lang="nl-NL" dirty="0" err="1">
                <a:solidFill>
                  <a:schemeClr val="accent1"/>
                </a:solidFill>
              </a:rPr>
              <a:t>a,e,i,o,u</a:t>
            </a: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dirty="0"/>
              <a:t>Je gebruikt </a:t>
            </a:r>
            <a:r>
              <a:rPr lang="nl-NL"/>
              <a:t>‘a’ </a:t>
            </a:r>
            <a:r>
              <a:rPr lang="nl-NL" dirty="0"/>
              <a:t>als het woord wat erna komt begint met een </a:t>
            </a:r>
            <a:r>
              <a:rPr lang="nl-NL" dirty="0">
                <a:solidFill>
                  <a:schemeClr val="accent1"/>
                </a:solidFill>
              </a:rPr>
              <a:t>medeklinker(klank)</a:t>
            </a:r>
          </a:p>
          <a:p>
            <a:pPr marL="0" indent="0">
              <a:buNone/>
            </a:pPr>
            <a:r>
              <a:rPr lang="nl-NL" u="sng" dirty="0">
                <a:solidFill>
                  <a:schemeClr val="accent1"/>
                </a:solidFill>
              </a:rPr>
              <a:t>Het gaat er dus om wat je hoort en niet om wat je schrijft!</a:t>
            </a:r>
          </a:p>
        </p:txBody>
      </p:sp>
    </p:spTree>
    <p:extLst>
      <p:ext uri="{BB962C8B-B14F-4D97-AF65-F5344CB8AC3E}">
        <p14:creationId xmlns:p14="http://schemas.microsoft.com/office/powerpoint/2010/main" val="201560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THIS – </a:t>
            </a:r>
            <a:r>
              <a:rPr lang="nl-NL" dirty="0" err="1"/>
              <a:t>that</a:t>
            </a:r>
            <a:r>
              <a:rPr lang="nl-NL" dirty="0"/>
              <a:t> – these – </a:t>
            </a:r>
            <a:r>
              <a:rPr lang="nl-NL" dirty="0" err="1"/>
              <a:t>those</a:t>
            </a:r>
            <a:r>
              <a:rPr lang="nl-NL" dirty="0"/>
              <a:t> </a:t>
            </a:r>
          </a:p>
        </p:txBody>
      </p:sp>
      <p:pic>
        <p:nvPicPr>
          <p:cNvPr id="4" name="Tijdelijke aanduiding voor inhoud 3" descr="word choice - Difference between These &amp; Those - English Languag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94" y="2276872"/>
            <a:ext cx="4775057" cy="3592244"/>
          </a:xfrm>
        </p:spPr>
      </p:pic>
    </p:spTree>
    <p:extLst>
      <p:ext uri="{BB962C8B-B14F-4D97-AF65-F5344CB8AC3E}">
        <p14:creationId xmlns:p14="http://schemas.microsoft.com/office/powerpoint/2010/main" val="387634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THIS – </a:t>
            </a:r>
            <a:r>
              <a:rPr lang="nl-NL" dirty="0" err="1"/>
              <a:t>that</a:t>
            </a:r>
            <a:r>
              <a:rPr lang="nl-NL" dirty="0"/>
              <a:t> – these – </a:t>
            </a:r>
            <a:r>
              <a:rPr lang="nl-NL" dirty="0" err="1"/>
              <a:t>those</a:t>
            </a:r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5" y="2084832"/>
            <a:ext cx="7290055" cy="4023360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‘</a:t>
            </a:r>
            <a:r>
              <a:rPr lang="nl-NL" dirty="0" err="1">
                <a:solidFill>
                  <a:schemeClr val="accent1"/>
                </a:solidFill>
              </a:rPr>
              <a:t>this</a:t>
            </a:r>
            <a:r>
              <a:rPr lang="nl-NL" dirty="0">
                <a:solidFill>
                  <a:schemeClr val="accent1"/>
                </a:solidFill>
              </a:rPr>
              <a:t>’</a:t>
            </a:r>
            <a:r>
              <a:rPr lang="nl-NL" dirty="0"/>
              <a:t> , </a:t>
            </a:r>
            <a:r>
              <a:rPr lang="nl-NL" dirty="0">
                <a:solidFill>
                  <a:schemeClr val="accent1"/>
                </a:solidFill>
              </a:rPr>
              <a:t>‘</a:t>
            </a:r>
            <a:r>
              <a:rPr lang="nl-NL" dirty="0" err="1">
                <a:solidFill>
                  <a:schemeClr val="accent1"/>
                </a:solidFill>
              </a:rPr>
              <a:t>that</a:t>
            </a:r>
            <a:r>
              <a:rPr lang="nl-NL" dirty="0">
                <a:solidFill>
                  <a:schemeClr val="accent1"/>
                </a:solidFill>
              </a:rPr>
              <a:t>’</a:t>
            </a:r>
            <a:r>
              <a:rPr lang="nl-NL" dirty="0"/>
              <a:t> , </a:t>
            </a:r>
            <a:r>
              <a:rPr lang="nl-NL" dirty="0">
                <a:solidFill>
                  <a:schemeClr val="accent1"/>
                </a:solidFill>
              </a:rPr>
              <a:t>‘these’ </a:t>
            </a:r>
            <a:r>
              <a:rPr lang="nl-NL" dirty="0"/>
              <a:t>en</a:t>
            </a:r>
            <a:r>
              <a:rPr lang="nl-NL" dirty="0">
                <a:solidFill>
                  <a:schemeClr val="accent1"/>
                </a:solidFill>
              </a:rPr>
              <a:t> ‘</a:t>
            </a:r>
            <a:r>
              <a:rPr lang="nl-NL" dirty="0" err="1">
                <a:solidFill>
                  <a:schemeClr val="accent1"/>
                </a:solidFill>
              </a:rPr>
              <a:t>those</a:t>
            </a:r>
            <a:r>
              <a:rPr lang="nl-NL" dirty="0">
                <a:solidFill>
                  <a:schemeClr val="accent1"/>
                </a:solidFill>
              </a:rPr>
              <a:t>’ </a:t>
            </a:r>
            <a:r>
              <a:rPr lang="nl-NL" dirty="0"/>
              <a:t>zijn aanwijzende voornaamwoorden. Je geeft hiermee aan over wie/wat je het hebt.</a:t>
            </a:r>
          </a:p>
          <a:p>
            <a:r>
              <a:rPr lang="nl-NL" dirty="0" err="1">
                <a:solidFill>
                  <a:schemeClr val="accent1"/>
                </a:solidFill>
              </a:rPr>
              <a:t>this</a:t>
            </a:r>
            <a:r>
              <a:rPr lang="nl-NL" dirty="0">
                <a:solidFill>
                  <a:schemeClr val="accent1"/>
                </a:solidFill>
              </a:rPr>
              <a:t> = dit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 err="1">
                <a:solidFill>
                  <a:schemeClr val="accent1"/>
                </a:solidFill>
              </a:rPr>
              <a:t>that</a:t>
            </a:r>
            <a:r>
              <a:rPr lang="nl-NL" dirty="0">
                <a:solidFill>
                  <a:schemeClr val="accent1"/>
                </a:solidFill>
              </a:rPr>
              <a:t> = dat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these = deze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 err="1">
                <a:solidFill>
                  <a:schemeClr val="accent1"/>
                </a:solidFill>
              </a:rPr>
              <a:t>those</a:t>
            </a:r>
            <a:r>
              <a:rPr lang="nl-NL" dirty="0">
                <a:solidFill>
                  <a:schemeClr val="accent1"/>
                </a:solidFill>
              </a:rPr>
              <a:t> = die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04468"/>
              </p:ext>
            </p:extLst>
          </p:nvPr>
        </p:nvGraphicFramePr>
        <p:xfrm>
          <a:off x="1365122" y="4293096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79063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765184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21091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DICHTBIJ: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 WEG: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ENKELVOUD: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this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that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701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MEERVOUD: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these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those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444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39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Getallen</a:t>
            </a:r>
          </a:p>
        </p:txBody>
      </p:sp>
      <p:pic>
        <p:nvPicPr>
          <p:cNvPr id="4" name="Tijdelijke aanduiding voor inhoud 3" descr="Cardinal numbers 1 and 100 &lt;strong&gt;English&lt;/strong&gt; lesson.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60" y="2420888"/>
            <a:ext cx="5343525" cy="3238500"/>
          </a:xfrm>
        </p:spPr>
      </p:pic>
    </p:spTree>
    <p:extLst>
      <p:ext uri="{BB962C8B-B14F-4D97-AF65-F5344CB8AC3E}">
        <p14:creationId xmlns:p14="http://schemas.microsoft.com/office/powerpoint/2010/main" val="268141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GETALLEN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4" y="1844824"/>
            <a:ext cx="7290055" cy="696096"/>
          </a:xfrm>
        </p:spPr>
        <p:txBody>
          <a:bodyPr/>
          <a:lstStyle/>
          <a:p>
            <a:r>
              <a:rPr lang="nl-NL" dirty="0"/>
              <a:t>Je moet de Engelse getallen tot en met 100 </a:t>
            </a:r>
            <a:r>
              <a:rPr lang="nl-NL" dirty="0">
                <a:solidFill>
                  <a:schemeClr val="accent1"/>
                </a:solidFill>
              </a:rPr>
              <a:t>voluit in letters </a:t>
            </a:r>
            <a:r>
              <a:rPr lang="nl-NL" dirty="0"/>
              <a:t>kunnen schrijven.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07855"/>
              </p:ext>
            </p:extLst>
          </p:nvPr>
        </p:nvGraphicFramePr>
        <p:xfrm>
          <a:off x="899592" y="2540920"/>
          <a:ext cx="5904656" cy="388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4">
                  <a:extLst>
                    <a:ext uri="{9D8B030D-6E8A-4147-A177-3AD203B41FA5}">
                      <a16:colId xmlns:a16="http://schemas.microsoft.com/office/drawing/2014/main" val="115132205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179352699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678971265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1148083255"/>
                    </a:ext>
                  </a:extLst>
                </a:gridCol>
              </a:tblGrid>
              <a:tr h="353494">
                <a:tc>
                  <a:txBody>
                    <a:bodyPr/>
                    <a:lstStyle/>
                    <a:p>
                      <a:r>
                        <a:rPr lang="nl-NL" sz="1600" dirty="0"/>
                        <a:t>Getal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In Engels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In Engels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47502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r>
                        <a:rPr lang="nl-NL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one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eleven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34905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r>
                        <a:rPr lang="nl-NL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two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twelve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138472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r>
                        <a:rPr lang="nl-N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three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thirteen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42218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r>
                        <a:rPr lang="nl-NL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four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fourteen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276602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r>
                        <a:rPr lang="nl-NL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five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fifteen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841193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r>
                        <a:rPr lang="nl-NL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six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sixteen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797266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r>
                        <a:rPr lang="nl-NL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seven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seventeen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958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r>
                        <a:rPr lang="nl-NL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eight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eighteen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35712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r>
                        <a:rPr lang="nl-NL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nine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nineteen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64581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r>
                        <a:rPr lang="nl-NL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twenty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855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785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GETALLEN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4" y="1844824"/>
            <a:ext cx="7290055" cy="696096"/>
          </a:xfrm>
        </p:spPr>
        <p:txBody>
          <a:bodyPr/>
          <a:lstStyle/>
          <a:p>
            <a:r>
              <a:rPr lang="nl-NL" dirty="0"/>
              <a:t>Let op het streepje </a:t>
            </a:r>
            <a:r>
              <a:rPr lang="nl-NL" dirty="0">
                <a:solidFill>
                  <a:schemeClr val="accent1"/>
                </a:solidFill>
              </a:rPr>
              <a:t>( - ) </a:t>
            </a:r>
            <a:r>
              <a:rPr lang="nl-NL" dirty="0"/>
              <a:t>tussen de tientallen en eenheden. Dit moet je altijd opschrijven!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33877"/>
              </p:ext>
            </p:extLst>
          </p:nvPr>
        </p:nvGraphicFramePr>
        <p:xfrm>
          <a:off x="899591" y="2540920"/>
          <a:ext cx="36004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15132205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793526993"/>
                    </a:ext>
                  </a:extLst>
                </a:gridCol>
              </a:tblGrid>
              <a:tr h="296140">
                <a:tc>
                  <a:txBody>
                    <a:bodyPr/>
                    <a:lstStyle/>
                    <a:p>
                      <a:r>
                        <a:rPr lang="nl-NL" sz="1600" dirty="0"/>
                        <a:t>Getal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In Engels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47502"/>
                  </a:ext>
                </a:extLst>
              </a:tr>
              <a:tr h="296140">
                <a:tc>
                  <a:txBody>
                    <a:bodyPr/>
                    <a:lstStyle/>
                    <a:p>
                      <a:r>
                        <a:rPr lang="nl-NL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twenty-one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34905"/>
                  </a:ext>
                </a:extLst>
              </a:tr>
              <a:tr h="296140">
                <a:tc>
                  <a:txBody>
                    <a:bodyPr/>
                    <a:lstStyle/>
                    <a:p>
                      <a:r>
                        <a:rPr lang="nl-NL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twenty-two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138472"/>
                  </a:ext>
                </a:extLst>
              </a:tr>
              <a:tr h="296140">
                <a:tc>
                  <a:txBody>
                    <a:bodyPr/>
                    <a:lstStyle/>
                    <a:p>
                      <a:r>
                        <a:rPr lang="nl-NL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thirty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42218"/>
                  </a:ext>
                </a:extLst>
              </a:tr>
              <a:tr h="296140">
                <a:tc>
                  <a:txBody>
                    <a:bodyPr/>
                    <a:lstStyle/>
                    <a:p>
                      <a:r>
                        <a:rPr lang="nl-NL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forty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276602"/>
                  </a:ext>
                </a:extLst>
              </a:tr>
              <a:tr h="296140">
                <a:tc>
                  <a:txBody>
                    <a:bodyPr/>
                    <a:lstStyle/>
                    <a:p>
                      <a:r>
                        <a:rPr lang="nl-NL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fifty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841193"/>
                  </a:ext>
                </a:extLst>
              </a:tr>
              <a:tr h="296140">
                <a:tc>
                  <a:txBody>
                    <a:bodyPr/>
                    <a:lstStyle/>
                    <a:p>
                      <a:r>
                        <a:rPr lang="nl-NL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sixty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797266"/>
                  </a:ext>
                </a:extLst>
              </a:tr>
              <a:tr h="296140">
                <a:tc>
                  <a:txBody>
                    <a:bodyPr/>
                    <a:lstStyle/>
                    <a:p>
                      <a:r>
                        <a:rPr lang="nl-NL" sz="16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seventy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958"/>
                  </a:ext>
                </a:extLst>
              </a:tr>
              <a:tr h="296140">
                <a:tc>
                  <a:txBody>
                    <a:bodyPr/>
                    <a:lstStyle/>
                    <a:p>
                      <a:r>
                        <a:rPr lang="nl-NL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eighty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35712"/>
                  </a:ext>
                </a:extLst>
              </a:tr>
              <a:tr h="296140">
                <a:tc>
                  <a:txBody>
                    <a:bodyPr/>
                    <a:lstStyle/>
                    <a:p>
                      <a:r>
                        <a:rPr lang="nl-NL" sz="16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ninety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64581"/>
                  </a:ext>
                </a:extLst>
              </a:tr>
              <a:tr h="511514">
                <a:tc>
                  <a:txBody>
                    <a:bodyPr/>
                    <a:lstStyle/>
                    <a:p>
                      <a:r>
                        <a:rPr lang="nl-NL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one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baseline="0" dirty="0" err="1"/>
                        <a:t>hundred</a:t>
                      </a:r>
                      <a:r>
                        <a:rPr lang="nl-NL" sz="1600" baseline="0" dirty="0"/>
                        <a:t> /</a:t>
                      </a:r>
                    </a:p>
                    <a:p>
                      <a:r>
                        <a:rPr lang="nl-NL" sz="1600" baseline="0" dirty="0"/>
                        <a:t>a </a:t>
                      </a:r>
                      <a:r>
                        <a:rPr lang="nl-NL" sz="1600" baseline="0" dirty="0" err="1"/>
                        <a:t>hundred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855201"/>
                  </a:ext>
                </a:extLst>
              </a:tr>
              <a:tr h="511514">
                <a:tc>
                  <a:txBody>
                    <a:bodyPr/>
                    <a:lstStyle/>
                    <a:p>
                      <a:r>
                        <a:rPr lang="nl-NL" sz="16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one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thousand</a:t>
                      </a:r>
                      <a:r>
                        <a:rPr lang="nl-NL" sz="1600" dirty="0"/>
                        <a:t> / a </a:t>
                      </a:r>
                      <a:r>
                        <a:rPr lang="nl-NL" sz="1600" dirty="0" err="1"/>
                        <a:t>thousand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35894"/>
                  </a:ext>
                </a:extLst>
              </a:tr>
            </a:tbl>
          </a:graphicData>
        </a:graphic>
      </p:graphicFrame>
      <p:grpSp>
        <p:nvGrpSpPr>
          <p:cNvPr id="6" name="Groep 5"/>
          <p:cNvGrpSpPr/>
          <p:nvPr/>
        </p:nvGrpSpPr>
        <p:grpSpPr>
          <a:xfrm>
            <a:off x="4499992" y="2838019"/>
            <a:ext cx="3865874" cy="3096344"/>
            <a:chOff x="4499992" y="2838019"/>
            <a:chExt cx="3865874" cy="3096344"/>
          </a:xfrm>
        </p:grpSpPr>
        <p:pic>
          <p:nvPicPr>
            <p:cNvPr id="7" name="Afbeelding 6" descr="&lt;strong&gt;Numbers&lt;/strong&gt; clip art kids free clipart images imag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2924944"/>
              <a:ext cx="2077399" cy="2922495"/>
            </a:xfrm>
            <a:prstGeom prst="rect">
              <a:avLst/>
            </a:prstGeom>
          </p:spPr>
        </p:pic>
        <p:pic>
          <p:nvPicPr>
            <p:cNvPr id="8" name="Afbeelding 7" descr="&lt;strong&gt;Numbers&lt;/strong&gt; cute number three clipart image - Clipartix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765">
              <a:off x="6160943" y="2838019"/>
              <a:ext cx="2204923" cy="3096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25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 BE</a:t>
            </a:r>
          </a:p>
        </p:txBody>
      </p:sp>
      <p:pic>
        <p:nvPicPr>
          <p:cNvPr id="4" name="Tijdelijke aanduiding voor inhoud 3" descr="&lt;strong&gt;To be&lt;/strong&gt;, or not &lt;strong&gt;to be&lt;/strong&gt;, that is the question – William Shakespeare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0" y="2420888"/>
            <a:ext cx="7289800" cy="3520973"/>
          </a:xfrm>
        </p:spPr>
      </p:pic>
    </p:spTree>
    <p:extLst>
      <p:ext uri="{BB962C8B-B14F-4D97-AF65-F5344CB8AC3E}">
        <p14:creationId xmlns:p14="http://schemas.microsoft.com/office/powerpoint/2010/main" val="125900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 BE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427674"/>
              </p:ext>
            </p:extLst>
          </p:nvPr>
        </p:nvGraphicFramePr>
        <p:xfrm>
          <a:off x="768096" y="3212976"/>
          <a:ext cx="5400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>
                  <a:extLst>
                    <a:ext uri="{9D8B030D-6E8A-4147-A177-3AD203B41FA5}">
                      <a16:colId xmlns:a16="http://schemas.microsoft.com/office/drawing/2014/main" val="1416520403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3287415125"/>
                    </a:ext>
                  </a:extLst>
                </a:gridCol>
              </a:tblGrid>
              <a:tr h="331522">
                <a:tc>
                  <a:txBody>
                    <a:bodyPr/>
                    <a:lstStyle/>
                    <a:p>
                      <a:r>
                        <a:rPr lang="nl-NL" sz="1600" dirty="0"/>
                        <a:t>Engels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Nederlands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25957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r>
                        <a:rPr lang="nl-NL" sz="1600" dirty="0"/>
                        <a:t>I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           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(korte vorm: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I’m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Ik 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834134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You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    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(korte vorm: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you’re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Jij/u bent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338863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He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is          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(korte vorm: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he’s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Hij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32992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r>
                        <a:rPr lang="nl-NL" sz="1600" dirty="0" err="1"/>
                        <a:t>She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is         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(korte vorm: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she’s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nl-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Zij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492771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r>
                        <a:rPr lang="nl-NL" sz="1600" dirty="0"/>
                        <a:t>It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is             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(korte vorm: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it’s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nl-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Het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38120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We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    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(korte vorm: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we’re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Wij</a:t>
                      </a:r>
                      <a:r>
                        <a:rPr lang="nl-NL" sz="1600" baseline="0" dirty="0"/>
                        <a:t> zijn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975457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You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    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(korte vorm: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you’re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Jullie zijn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87428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They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   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(korte vorm: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they’re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Zij zijn (meervoud) / die is (enkelvoud, non-binair)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00131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732490" y="191683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‘</a:t>
            </a:r>
            <a:r>
              <a:rPr lang="nl-NL" dirty="0" err="1">
                <a:solidFill>
                  <a:schemeClr val="accent1"/>
                </a:solidFill>
              </a:rPr>
              <a:t>to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be</a:t>
            </a:r>
            <a:r>
              <a:rPr lang="nl-NL" dirty="0">
                <a:solidFill>
                  <a:schemeClr val="accent1"/>
                </a:solidFill>
              </a:rPr>
              <a:t>’ </a:t>
            </a:r>
            <a:r>
              <a:rPr lang="nl-NL" dirty="0"/>
              <a:t>is de Engelse naam van het hele werkwoord </a:t>
            </a:r>
            <a:r>
              <a:rPr lang="nl-NL" dirty="0">
                <a:solidFill>
                  <a:schemeClr val="accent1"/>
                </a:solidFill>
              </a:rPr>
              <a:t>‘zijn’ </a:t>
            </a:r>
            <a:r>
              <a:rPr lang="nl-NL" dirty="0"/>
              <a:t>in het Nederlands. Natuurlijk zijn er </a:t>
            </a:r>
            <a:r>
              <a:rPr lang="nl-NL" dirty="0">
                <a:solidFill>
                  <a:schemeClr val="accent1"/>
                </a:solidFill>
              </a:rPr>
              <a:t>vervoegingen</a:t>
            </a:r>
            <a:r>
              <a:rPr lang="nl-NL" dirty="0"/>
              <a:t> van dit werkwoord voor ieder onderwerp/iedere persoon. </a:t>
            </a:r>
            <a:r>
              <a:rPr lang="nl-NL" u="sng" dirty="0">
                <a:solidFill>
                  <a:schemeClr val="accent1"/>
                </a:solidFill>
              </a:rPr>
              <a:t>Deze vervoegingen moet je uit je hoofd leren en goed kunnen toepassen!</a:t>
            </a:r>
          </a:p>
        </p:txBody>
      </p:sp>
      <p:pic>
        <p:nvPicPr>
          <p:cNvPr id="8" name="Afbeelding 7" descr="80 Ejemplos del Verbo &lt;strong&gt;To Be&lt;/strong&gt; en Presente | Blog Para Aprender Ingl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81658"/>
            <a:ext cx="2280156" cy="22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 BE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32490" y="191683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Natuurlijk kun je het werkwoord ‘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’ ook in een vraagzin gebruiken. Dan verander je </a:t>
            </a:r>
            <a:r>
              <a:rPr lang="nl-NL" dirty="0">
                <a:solidFill>
                  <a:schemeClr val="accent1"/>
                </a:solidFill>
              </a:rPr>
              <a:t>de volgorde </a:t>
            </a:r>
            <a:r>
              <a:rPr lang="nl-NL" dirty="0"/>
              <a:t>en begin je de vraag met het werkwoord. De vervoegingen blijven verder hetzelfde voor ieder onderwerp. </a:t>
            </a:r>
          </a:p>
          <a:p>
            <a:r>
              <a:rPr lang="nl-NL" u="sng" dirty="0">
                <a:solidFill>
                  <a:schemeClr val="accent1"/>
                </a:solidFill>
              </a:rPr>
              <a:t>Je gebruikt altijd de lange vorm in vraagzinnen!</a:t>
            </a:r>
          </a:p>
        </p:txBody>
      </p:sp>
      <p:graphicFrame>
        <p:nvGraphicFramePr>
          <p:cNvPr id="7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369455"/>
              </p:ext>
            </p:extLst>
          </p:nvPr>
        </p:nvGraphicFramePr>
        <p:xfrm>
          <a:off x="768096" y="3429000"/>
          <a:ext cx="5400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>
                  <a:extLst>
                    <a:ext uri="{9D8B030D-6E8A-4147-A177-3AD203B41FA5}">
                      <a16:colId xmlns:a16="http://schemas.microsoft.com/office/drawing/2014/main" val="1416520403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3287415125"/>
                    </a:ext>
                  </a:extLst>
                </a:gridCol>
              </a:tblGrid>
              <a:tr h="331522">
                <a:tc>
                  <a:txBody>
                    <a:bodyPr/>
                    <a:lstStyle/>
                    <a:p>
                      <a:r>
                        <a:rPr lang="nl-NL" sz="1600" dirty="0"/>
                        <a:t>Engels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Nederlands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25957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I …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Ben</a:t>
                      </a:r>
                      <a:r>
                        <a:rPr lang="nl-NL" sz="1600" baseline="0" dirty="0">
                          <a:solidFill>
                            <a:schemeClr val="tx1"/>
                          </a:solidFill>
                        </a:rPr>
                        <a:t> ik … ?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834134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nl-NL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600" baseline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nl-NL" sz="1600" baseline="0" dirty="0">
                          <a:solidFill>
                            <a:schemeClr val="tx1"/>
                          </a:solidFill>
                        </a:rPr>
                        <a:t> … ?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Ben jij … ? / Bent u …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338863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he …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Is hij …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32992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…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Is zij …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492771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…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Is het …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38120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we …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Zijn wij …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975457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…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Zijn jullie …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87428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 …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Zijn zij … ? / Is die …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00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86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 BE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32490" y="191683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Natuurlijk kun je het werkwoord ‘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’ ook in een ontkenning gebruiken. De vervoegingen blijven hetzelfde voor ieder onderwerp en je voegt het woord </a:t>
            </a:r>
            <a:r>
              <a:rPr lang="nl-NL" dirty="0">
                <a:solidFill>
                  <a:schemeClr val="accent1"/>
                </a:solidFill>
              </a:rPr>
              <a:t>‘</a:t>
            </a:r>
            <a:r>
              <a:rPr lang="nl-NL" dirty="0" err="1">
                <a:solidFill>
                  <a:schemeClr val="accent1"/>
                </a:solidFill>
              </a:rPr>
              <a:t>not</a:t>
            </a:r>
            <a:r>
              <a:rPr lang="nl-NL" dirty="0">
                <a:solidFill>
                  <a:schemeClr val="accent1"/>
                </a:solidFill>
              </a:rPr>
              <a:t>’ </a:t>
            </a:r>
            <a:r>
              <a:rPr lang="nl-NL" dirty="0"/>
              <a:t>toe. </a:t>
            </a:r>
            <a:r>
              <a:rPr lang="nl-NL" u="sng" dirty="0">
                <a:solidFill>
                  <a:schemeClr val="accent1"/>
                </a:solidFill>
              </a:rPr>
              <a:t>De Engelsen gebruiken vaak de korte vorm bij ontkenningen!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82037"/>
              </p:ext>
            </p:extLst>
          </p:nvPr>
        </p:nvGraphicFramePr>
        <p:xfrm>
          <a:off x="768096" y="3212976"/>
          <a:ext cx="5400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>
                  <a:extLst>
                    <a:ext uri="{9D8B030D-6E8A-4147-A177-3AD203B41FA5}">
                      <a16:colId xmlns:a16="http://schemas.microsoft.com/office/drawing/2014/main" val="1416520403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3287415125"/>
                    </a:ext>
                  </a:extLst>
                </a:gridCol>
              </a:tblGrid>
              <a:tr h="331522">
                <a:tc>
                  <a:txBody>
                    <a:bodyPr/>
                    <a:lstStyle/>
                    <a:p>
                      <a:r>
                        <a:rPr lang="nl-NL" sz="1600" dirty="0"/>
                        <a:t>Engels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Nederlands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25957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r>
                        <a:rPr lang="nl-NL" sz="1600" dirty="0"/>
                        <a:t>I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am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                  (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I’m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Ik ben niet/geen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834134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You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          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you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aren’t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Jij/u bent niet/geen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338863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He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is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                 (he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isn’t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Hij is niet/geen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32992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r>
                        <a:rPr lang="nl-NL" sz="1600" dirty="0" err="1"/>
                        <a:t>She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is 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             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she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isn’t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Zij is niet/geen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492771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r>
                        <a:rPr lang="nl-NL" sz="1600" dirty="0"/>
                        <a:t>It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is 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                  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it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isn’t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Het is niet/geen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38120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We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          (we 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aren’t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Wij</a:t>
                      </a:r>
                      <a:r>
                        <a:rPr lang="nl-NL" sz="1600" baseline="0" dirty="0"/>
                        <a:t> zijn niet/geen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975457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You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         (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you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aren’t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Jullie zijn niet/geen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87428"/>
                  </a:ext>
                </a:extLst>
              </a:tr>
              <a:tr h="331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They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       (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they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1600" baseline="0" dirty="0" err="1">
                          <a:solidFill>
                            <a:srgbClr val="FF0000"/>
                          </a:solidFill>
                        </a:rPr>
                        <a:t>aren’t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Zij zijn niet/geen. Die is niet/geen.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00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70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 – me – </a:t>
            </a:r>
            <a:r>
              <a:rPr lang="nl-NL" dirty="0" err="1"/>
              <a:t>my</a:t>
            </a:r>
            <a:r>
              <a:rPr lang="nl-NL" dirty="0"/>
              <a:t> </a:t>
            </a:r>
          </a:p>
        </p:txBody>
      </p:sp>
      <p:pic>
        <p:nvPicPr>
          <p:cNvPr id="4" name="Tijdelijke aanduiding voor inhoud 3" descr="What is a &lt;strong&gt;Personal Pronoun&lt;/strong&gt;?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2635250"/>
            <a:ext cx="5638800" cy="3324225"/>
          </a:xfrm>
        </p:spPr>
      </p:pic>
    </p:spTree>
    <p:extLst>
      <p:ext uri="{BB962C8B-B14F-4D97-AF65-F5344CB8AC3E}">
        <p14:creationId xmlns:p14="http://schemas.microsoft.com/office/powerpoint/2010/main" val="141892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 – ME – MY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1916832"/>
            <a:ext cx="7290055" cy="4176504"/>
          </a:xfrm>
        </p:spPr>
        <p:txBody>
          <a:bodyPr/>
          <a:lstStyle/>
          <a:p>
            <a:r>
              <a:rPr lang="nl-NL" dirty="0"/>
              <a:t>De persoonlijke voornaamwoorden gebruik je om aan te geven </a:t>
            </a:r>
            <a:r>
              <a:rPr lang="nl-NL" i="1" dirty="0"/>
              <a:t>wie iets doet </a:t>
            </a:r>
            <a:r>
              <a:rPr lang="nl-NL" dirty="0"/>
              <a:t>of </a:t>
            </a:r>
            <a:r>
              <a:rPr lang="nl-NL" i="1" dirty="0"/>
              <a:t>over wie het gaat</a:t>
            </a:r>
            <a:r>
              <a:rPr lang="nl-NL" dirty="0"/>
              <a:t>. </a:t>
            </a:r>
            <a:r>
              <a:rPr lang="nl-NL" u="sng" dirty="0">
                <a:solidFill>
                  <a:schemeClr val="accent1"/>
                </a:solidFill>
              </a:rPr>
              <a:t>Deze moet je uit je hoofd leren en goed kunnen toepassen!</a:t>
            </a:r>
          </a:p>
          <a:p>
            <a:endParaRPr lang="nl-NL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07913"/>
              </p:ext>
            </p:extLst>
          </p:nvPr>
        </p:nvGraphicFramePr>
        <p:xfrm>
          <a:off x="1365123" y="2996952"/>
          <a:ext cx="6096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383803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31413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Engels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Nederlands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13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I</a:t>
                      </a:r>
                      <a:r>
                        <a:rPr lang="nl-NL" sz="1600" baseline="0" dirty="0"/>
                        <a:t>   </a:t>
                      </a:r>
                      <a:r>
                        <a:rPr lang="nl-NL" sz="1600" u="sng" dirty="0">
                          <a:solidFill>
                            <a:schemeClr val="accent1"/>
                          </a:solidFill>
                        </a:rPr>
                        <a:t>(Je schrijft I altijd met een hoofletter!)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Ik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95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/>
                        <a:t>You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Jij/u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76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Hij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07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/>
                        <a:t>She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Zij </a:t>
                      </a:r>
                      <a:r>
                        <a:rPr lang="nl-NL" sz="1600" dirty="0">
                          <a:solidFill>
                            <a:schemeClr val="accent1"/>
                          </a:solidFill>
                        </a:rPr>
                        <a:t>(enkelvoud,</a:t>
                      </a:r>
                      <a:r>
                        <a:rPr lang="nl-NL" sz="1600" baseline="0" dirty="0">
                          <a:solidFill>
                            <a:schemeClr val="accent1"/>
                          </a:solidFill>
                        </a:rPr>
                        <a:t> één meisje</a:t>
                      </a:r>
                      <a:r>
                        <a:rPr lang="nl-NL" sz="1600" dirty="0">
                          <a:solidFill>
                            <a:schemeClr val="accent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637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43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Wij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0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/>
                        <a:t>You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Jullie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18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err="1"/>
                        <a:t>They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Zij </a:t>
                      </a:r>
                      <a:r>
                        <a:rPr lang="nl-NL" sz="1600" dirty="0">
                          <a:solidFill>
                            <a:schemeClr val="accent1"/>
                          </a:solidFill>
                        </a:rPr>
                        <a:t>(meervoud, meerdere</a:t>
                      </a:r>
                      <a:r>
                        <a:rPr lang="nl-NL" sz="1600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NL" sz="1600" dirty="0">
                          <a:solidFill>
                            <a:schemeClr val="accent1"/>
                          </a:solidFill>
                        </a:rPr>
                        <a:t>mensen)</a:t>
                      </a:r>
                    </a:p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Die </a:t>
                      </a:r>
                      <a:r>
                        <a:rPr lang="nl-NL" sz="1600" dirty="0">
                          <a:solidFill>
                            <a:schemeClr val="accent1"/>
                          </a:solidFill>
                        </a:rPr>
                        <a:t>(enkelvoud, non-binair)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44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53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 – ME – My 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569447"/>
              </p:ext>
            </p:extLst>
          </p:nvPr>
        </p:nvGraphicFramePr>
        <p:xfrm>
          <a:off x="768350" y="2204864"/>
          <a:ext cx="72897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933">
                  <a:extLst>
                    <a:ext uri="{9D8B030D-6E8A-4147-A177-3AD203B41FA5}">
                      <a16:colId xmlns:a16="http://schemas.microsoft.com/office/drawing/2014/main" val="2730578064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2737507164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945570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Onderwerp van de zin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Iemand anders (LV,MV)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Bezit:</a:t>
                      </a:r>
                      <a:r>
                        <a:rPr lang="nl-NL" baseline="0" dirty="0"/>
                        <a:t> het is </a:t>
                      </a:r>
                      <a:r>
                        <a:rPr lang="nl-NL" u="sng" baseline="0" dirty="0"/>
                        <a:t>mijn</a:t>
                      </a:r>
                      <a:r>
                        <a:rPr lang="nl-NL" baseline="0" dirty="0"/>
                        <a:t> boek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13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nl-NL" dirty="0"/>
                        <a:t> (ik)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Me</a:t>
                      </a:r>
                      <a:r>
                        <a:rPr lang="nl-NL" dirty="0"/>
                        <a:t> (mij-me)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My</a:t>
                      </a:r>
                      <a:r>
                        <a:rPr lang="nl-NL" dirty="0"/>
                        <a:t> (mijn)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You</a:t>
                      </a:r>
                      <a:r>
                        <a:rPr lang="nl-NL" baseline="0" dirty="0"/>
                        <a:t> (jij-je)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You</a:t>
                      </a:r>
                      <a:r>
                        <a:rPr lang="nl-NL" dirty="0"/>
                        <a:t> (jij-je-jou)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Your</a:t>
                      </a:r>
                      <a:r>
                        <a:rPr lang="nl-NL" dirty="0"/>
                        <a:t> (jouw)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60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He</a:t>
                      </a:r>
                      <a:r>
                        <a:rPr lang="nl-NL" dirty="0"/>
                        <a:t> (hij)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Him</a:t>
                      </a:r>
                      <a:r>
                        <a:rPr lang="nl-NL" dirty="0"/>
                        <a:t> (hem)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His</a:t>
                      </a:r>
                      <a:r>
                        <a:rPr lang="nl-NL" dirty="0"/>
                        <a:t> (zijn)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701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She</a:t>
                      </a:r>
                      <a:r>
                        <a:rPr lang="nl-NL" baseline="0" dirty="0"/>
                        <a:t> (zij)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Her</a:t>
                      </a:r>
                      <a:r>
                        <a:rPr lang="nl-NL" dirty="0"/>
                        <a:t> (haar)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Her</a:t>
                      </a:r>
                      <a:r>
                        <a:rPr lang="nl-NL" dirty="0"/>
                        <a:t> (haar)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42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It</a:t>
                      </a:r>
                      <a:r>
                        <a:rPr lang="nl-NL" dirty="0"/>
                        <a:t> (het)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It </a:t>
                      </a:r>
                      <a:r>
                        <a:rPr lang="nl-NL" dirty="0"/>
                        <a:t>(het)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Its</a:t>
                      </a:r>
                      <a:r>
                        <a:rPr lang="nl-NL" dirty="0"/>
                        <a:t> (zijn/haar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3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We</a:t>
                      </a:r>
                      <a:r>
                        <a:rPr lang="nl-NL" baseline="0" dirty="0"/>
                        <a:t> (wij)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Us</a:t>
                      </a:r>
                      <a:r>
                        <a:rPr lang="nl-NL" dirty="0"/>
                        <a:t> (ons)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Our</a:t>
                      </a:r>
                      <a:r>
                        <a:rPr lang="nl-NL" dirty="0"/>
                        <a:t> (ons/onze)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34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You</a:t>
                      </a:r>
                      <a:r>
                        <a:rPr lang="nl-NL" dirty="0"/>
                        <a:t> (jullie)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You</a:t>
                      </a:r>
                      <a:r>
                        <a:rPr lang="nl-NL" dirty="0"/>
                        <a:t> (jullie)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Your</a:t>
                      </a:r>
                      <a:r>
                        <a:rPr lang="nl-NL" dirty="0"/>
                        <a:t> (jullie)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70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They</a:t>
                      </a:r>
                      <a:r>
                        <a:rPr lang="nl-NL" dirty="0"/>
                        <a:t> (zij/die)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Them</a:t>
                      </a:r>
                      <a:r>
                        <a:rPr lang="nl-NL" dirty="0"/>
                        <a:t> (hen/hen)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Their</a:t>
                      </a:r>
                      <a:r>
                        <a:rPr lang="nl-NL" dirty="0"/>
                        <a:t> (hun/diens)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2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03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CAn</a:t>
            </a:r>
            <a:endParaRPr lang="nl-NL" dirty="0"/>
          </a:p>
        </p:txBody>
      </p:sp>
      <p:pic>
        <p:nvPicPr>
          <p:cNvPr id="4" name="Tijdelijke aanduiding voor inhoud 3" descr="&lt;strong&gt;yes-we-can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35" y="2564904"/>
            <a:ext cx="5086375" cy="2857514"/>
          </a:xfrm>
        </p:spPr>
      </p:pic>
    </p:spTree>
    <p:extLst>
      <p:ext uri="{BB962C8B-B14F-4D97-AF65-F5344CB8AC3E}">
        <p14:creationId xmlns:p14="http://schemas.microsoft.com/office/powerpoint/2010/main" val="2650789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2ABF46-9543-4818-9721-98E0886FB6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1061</Words>
  <Application>Microsoft Office PowerPoint</Application>
  <PresentationFormat>Diavoorstelling (4:3)</PresentationFormat>
  <Paragraphs>230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Tw Cen MT Condensed</vt:lpstr>
      <vt:lpstr>Wingdings 3</vt:lpstr>
      <vt:lpstr>Integraal</vt:lpstr>
      <vt:lpstr>to be  ,  I – ME – MY  ,  CAN  ,  A – AN   , THIS – THAT – THESE – THOSe  ,  GETALLEN</vt:lpstr>
      <vt:lpstr>TO BE</vt:lpstr>
      <vt:lpstr>TO BE</vt:lpstr>
      <vt:lpstr>TO BE </vt:lpstr>
      <vt:lpstr>TO BE </vt:lpstr>
      <vt:lpstr>I – me – my </vt:lpstr>
      <vt:lpstr>I – ME – MY </vt:lpstr>
      <vt:lpstr>I – ME – My </vt:lpstr>
      <vt:lpstr>CAn</vt:lpstr>
      <vt:lpstr>CAn</vt:lpstr>
      <vt:lpstr>A – an </vt:lpstr>
      <vt:lpstr>A – an </vt:lpstr>
      <vt:lpstr>THIS – that – these – those </vt:lpstr>
      <vt:lpstr>THIS – that – these – those  </vt:lpstr>
      <vt:lpstr>Getallen</vt:lpstr>
      <vt:lpstr>GETALLEN</vt:lpstr>
      <vt:lpstr>GETALLEN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2017-08-23T13:24:35Z</dcterms:created>
  <dcterms:modified xsi:type="dcterms:W3CDTF">2021-10-01T10:38:54Z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